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1.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6"/>
  </p:sldMasterIdLst>
  <p:notesMasterIdLst>
    <p:notesMasterId r:id="rId7"/>
  </p:notesMasterIdLst>
  <p:sldIdLst>
    <p:sldId id="256" r:id="rId8"/>
  </p:sldIdLst>
  <p:sldSz cy="9906000" cx="6858000"/>
  <p:notesSz cx="6797675" cy="99282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20">
          <p15:clr>
            <a:srgbClr val="A4A3A4"/>
          </p15:clr>
        </p15:guide>
        <p15:guide id="2" pos="1729">
          <p15:clr>
            <a:srgbClr val="A4A3A4"/>
          </p15:clr>
        </p15:guide>
      </p15:sldGuideLst>
    </p:ext>
    <p:ext uri="GoogleSlidesCustomDataVersion2">
      <go:slidesCustomData xmlns:go="http://customooxmlschemas.google.com/" r:id="rId9" roundtripDataSignature="AMtx7mjJvSDkan1iCpTIeELg1IM6QLw6E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Dan Bi Choi"/>
  <p:cmAuthor clrIdx="1" id="1" initials="" lastIdx="1" name="Danbi Cho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E8E26B-5B3B-4209-AC0A-353857C61970}">
  <a:tblStyle styleId="{EDE8E26B-5B3B-4209-AC0A-353857C6197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E6E6"/>
          </a:solidFill>
        </a:fill>
      </a:tcStyle>
    </a:wholeTbl>
    <a:band1H>
      <a:tcTxStyle/>
      <a:tcStyle>
        <a:fill>
          <a:solidFill>
            <a:srgbClr val="CACACA"/>
          </a:solidFill>
        </a:fill>
      </a:tcStyle>
    </a:band1H>
    <a:band2H>
      <a:tcTxStyle/>
    </a:band2H>
    <a:band1V>
      <a:tcTxStyle/>
      <a:tcStyle>
        <a:fill>
          <a:solidFill>
            <a:srgbClr val="CACACA"/>
          </a:solidFill>
        </a:fill>
      </a:tcStyle>
    </a:band1V>
    <a:band2V>
      <a:tcTxStyle/>
    </a:band2V>
    <a:lastCol>
      <a:tcTxStyle b="on" i="off">
        <a:font>
          <a:latin typeface="Calibri"/>
          <a:ea typeface="Calibri"/>
          <a:cs typeface="Calibri"/>
        </a:font>
        <a:schemeClr val="lt1"/>
      </a:tcTxStyle>
      <a:tcStyle>
        <a:fill>
          <a:solidFill>
            <a:schemeClr val="dk1"/>
          </a:solidFill>
        </a:fill>
      </a:tcStyle>
    </a:lastCol>
    <a:firstCol>
      <a:tcTxStyle b="on" i="off">
        <a:font>
          <a:latin typeface="Calibri"/>
          <a:ea typeface="Calibri"/>
          <a:cs typeface="Calibri"/>
        </a:font>
        <a:schemeClr val="lt1"/>
      </a:tcTxStyle>
      <a:tcStyle>
        <a:fill>
          <a:solidFill>
            <a:schemeClr val="dk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dk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dk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20" orient="horz"/>
        <p:guide pos="1729"/>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customschemas.google.com/relationships/presentationmetadata" Target="metadata"/><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08-30T18:20:06.027">
    <p:pos x="1113" y="169"/>
    <p:text>해당 양식은 가이드입니다. 강조하고자 하는 부분은 선택적으로 강조할 수 있으며, 필요하지 않은 부분은 제외/변경하시기 바랍니다. 해당 서류의 목적은 회사/제품을 더 매력적이게 보이게 만들어서 미팅으로 이어지게 하는 것입니다!</p:text>
    <p:extLst>
      <p:ext uri="{C676402C-5697-4E1C-873F-D02D1690AC5C}">
        <p15:threadingInfo timeZoneBias="0"/>
      </p:ext>
      <p:ext uri="http://customooxmlschemas.google.com/">
        <go:slidesCustomData xmlns:go="http://customooxmlschemas.google.com/" commentPostId="AAABU2V11Dw"/>
      </p:ext>
    </p:extLst>
  </p:cm>
  <p:cm authorId="0" idx="2" dt="2024-08-30T18:22:48.777">
    <p:pos x="4113" y="6044"/>
    <p:text>작성을 완료하셨다면 마지막으로 오탈자 확인을 반드시 하시기 바랍니다.</p:text>
    <p:extLst>
      <p:ext uri="{C676402C-5697-4E1C-873F-D02D1690AC5C}">
        <p15:threadingInfo timeZoneBias="0"/>
      </p:ext>
      <p:ext uri="http://customooxmlschemas.google.com/">
        <go:slidesCustomData xmlns:go="http://customooxmlschemas.google.com/" commentPostId="AAABU2V11D0"/>
      </p:ext>
    </p:extLst>
  </p:cm>
  <p:cm authorId="1" idx="1" dt="2025-03-26T18:20:40.623">
    <p:pos x="172" y="2634"/>
    <p:text>Business / Product / Solution Summary</p:text>
    <p:extLst>
      <p:ext uri="{C676402C-5697-4E1C-873F-D02D1690AC5C}">
        <p15:threadingInfo timeZoneBias="0"/>
      </p:ext>
      <p:ext uri="http://customooxmlschemas.google.com/">
        <go:slidesCustomData xmlns:go="http://customooxmlschemas.google.com/" commentPostId="AAABgyDyIA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862" cy="497413"/>
          </a:xfrm>
          <a:prstGeom prst="rect">
            <a:avLst/>
          </a:prstGeom>
          <a:noFill/>
          <a:ln>
            <a:noFill/>
          </a:ln>
        </p:spPr>
        <p:txBody>
          <a:bodyPr anchorCtr="0" anchor="t" bIns="44100" lIns="88225" spcFirstLastPara="1" rIns="88225" wrap="square" tIns="441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4" name="Google Shape;4;n"/>
          <p:cNvSpPr txBox="1"/>
          <p:nvPr>
            <p:ph idx="10" type="dt"/>
          </p:nvPr>
        </p:nvSpPr>
        <p:spPr>
          <a:xfrm>
            <a:off x="3850294" y="0"/>
            <a:ext cx="2945862" cy="497413"/>
          </a:xfrm>
          <a:prstGeom prst="rect">
            <a:avLst/>
          </a:prstGeom>
          <a:noFill/>
          <a:ln>
            <a:noFill/>
          </a:ln>
        </p:spPr>
        <p:txBody>
          <a:bodyPr anchorCtr="0" anchor="t" bIns="44100" lIns="88225" spcFirstLastPara="1" rIns="88225" wrap="square" tIns="44100">
            <a:noAutofit/>
          </a:bodyPr>
          <a:lstStyle>
            <a:lvl1pPr lvl="0" marR="0" rtl="0" algn="r">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5" name="Google Shape;5;n"/>
          <p:cNvSpPr/>
          <p:nvPr>
            <p:ph idx="3" type="sldImg"/>
          </p:nvPr>
        </p:nvSpPr>
        <p:spPr>
          <a:xfrm>
            <a:off x="2239963" y="1241425"/>
            <a:ext cx="2317750" cy="33512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464" y="4778546"/>
            <a:ext cx="5438748" cy="3908459"/>
          </a:xfrm>
          <a:prstGeom prst="rect">
            <a:avLst/>
          </a:prstGeom>
          <a:noFill/>
          <a:ln>
            <a:noFill/>
          </a:ln>
        </p:spPr>
        <p:txBody>
          <a:bodyPr anchorCtr="0" anchor="t" bIns="44100" lIns="88225" spcFirstLastPara="1" rIns="88225" wrap="square" tIns="44100">
            <a:noAutofit/>
          </a:bodyPr>
          <a:lstStyle>
            <a:lvl1pPr indent="-228600" lvl="0" marL="457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indent="-228600" lvl="1" marL="914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2pPr>
            <a:lvl3pPr indent="-228600" lvl="2" marL="1371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3pPr>
            <a:lvl4pPr indent="-228600" lvl="3" marL="1828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4pPr>
            <a:lvl5pPr indent="-228600" lvl="4" marL="22860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5pPr>
            <a:lvl6pPr indent="-228600" lvl="5" marL="2743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6pPr>
            <a:lvl7pPr indent="-228600" lvl="6" marL="3200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7pPr>
            <a:lvl8pPr indent="-228600" lvl="7" marL="3657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8pPr>
            <a:lvl9pPr indent="-228600" lvl="8" marL="4114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9pPr>
          </a:lstStyle>
          <a:p/>
        </p:txBody>
      </p:sp>
      <p:sp>
        <p:nvSpPr>
          <p:cNvPr id="7" name="Google Shape;7;n"/>
          <p:cNvSpPr txBox="1"/>
          <p:nvPr>
            <p:ph idx="11" type="ftr"/>
          </p:nvPr>
        </p:nvSpPr>
        <p:spPr>
          <a:xfrm>
            <a:off x="0" y="9430813"/>
            <a:ext cx="2945862" cy="497413"/>
          </a:xfrm>
          <a:prstGeom prst="rect">
            <a:avLst/>
          </a:prstGeom>
          <a:noFill/>
          <a:ln>
            <a:noFill/>
          </a:ln>
        </p:spPr>
        <p:txBody>
          <a:bodyPr anchorCtr="0" anchor="b" bIns="44100" lIns="88225" spcFirstLastPara="1" rIns="88225" wrap="square" tIns="441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8" name="Google Shape;8;n"/>
          <p:cNvSpPr txBox="1"/>
          <p:nvPr>
            <p:ph idx="12" type="sldNum"/>
          </p:nvPr>
        </p:nvSpPr>
        <p:spPr>
          <a:xfrm>
            <a:off x="3850294" y="9430813"/>
            <a:ext cx="2945862" cy="497413"/>
          </a:xfrm>
          <a:prstGeom prst="rect">
            <a:avLst/>
          </a:prstGeom>
          <a:noFill/>
          <a:ln>
            <a:noFill/>
          </a:ln>
        </p:spPr>
        <p:txBody>
          <a:bodyPr anchorCtr="0" anchor="b" bIns="44100" lIns="88225" spcFirstLastPara="1" rIns="88225" wrap="square" tIns="441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Malgun Gothic"/>
                <a:ea typeface="Malgun Gothic"/>
                <a:cs typeface="Malgun Gothic"/>
                <a:sym typeface="Malgun Gothic"/>
              </a:rPr>
              <a:t>‹#›</a:t>
            </a:fld>
            <a:endParaRPr b="0" i="0" sz="1200" u="none" cap="none" strike="noStrike">
              <a:solidFill>
                <a:schemeClr val="dk1"/>
              </a:solidFill>
              <a:latin typeface="Malgun Gothic"/>
              <a:ea typeface="Malgun Gothic"/>
              <a:cs typeface="Malgun Gothic"/>
              <a:sym typeface="Malgun Gothic"/>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79464" y="4778546"/>
            <a:ext cx="5438748" cy="3908459"/>
          </a:xfrm>
          <a:prstGeom prst="rect">
            <a:avLst/>
          </a:prstGeom>
        </p:spPr>
        <p:txBody>
          <a:bodyPr anchorCtr="0" anchor="t" bIns="44100" lIns="88225" spcFirstLastPara="1" rIns="88225" wrap="square" tIns="441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2239963" y="1241425"/>
            <a:ext cx="2317750" cy="3351213"/>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제목 슬라이드"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제목 및 세로 텍스트" type="vertTx">
  <p:cSld name="VERTICAL_TEXT">
    <p:spTree>
      <p:nvGrpSpPr>
        <p:cNvPr id="72" name="Shape 72"/>
        <p:cNvGrpSpPr/>
        <p:nvPr/>
      </p:nvGrpSpPr>
      <p:grpSpPr>
        <a:xfrm>
          <a:off x="0" y="0"/>
          <a:ext cx="0" cy="0"/>
          <a:chOff x="0" y="0"/>
          <a:chExt cx="0" cy="0"/>
        </a:xfrm>
      </p:grpSpPr>
      <p:sp>
        <p:nvSpPr>
          <p:cNvPr id="73" name="Google Shape;73;p1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2"/>
          <p:cNvSpPr txBox="1"/>
          <p:nvPr>
            <p:ph idx="1" type="body"/>
          </p:nvPr>
        </p:nvSpPr>
        <p:spPr>
          <a:xfrm rot="5400000">
            <a:off x="286367" y="2822135"/>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1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세로 제목 및 텍스트" type="vertTitleAndTx">
  <p:cSld name="VERTICAL_TITLE_AND_VERTICAL_TEXT">
    <p:spTree>
      <p:nvGrpSpPr>
        <p:cNvPr id="78" name="Shape 78"/>
        <p:cNvGrpSpPr/>
        <p:nvPr/>
      </p:nvGrpSpPr>
      <p:grpSpPr>
        <a:xfrm>
          <a:off x="0" y="0"/>
          <a:ext cx="0" cy="0"/>
          <a:chOff x="0" y="0"/>
          <a:chExt cx="0" cy="0"/>
        </a:xfrm>
      </p:grpSpPr>
      <p:sp>
        <p:nvSpPr>
          <p:cNvPr id="79" name="Google Shape;79;p13"/>
          <p:cNvSpPr txBox="1"/>
          <p:nvPr>
            <p:ph type="title"/>
          </p:nvPr>
        </p:nvSpPr>
        <p:spPr>
          <a:xfrm rot="5400000">
            <a:off x="1449696" y="3985464"/>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3"/>
          <p:cNvSpPr txBox="1"/>
          <p:nvPr>
            <p:ph idx="1" type="body"/>
          </p:nvPr>
        </p:nvSpPr>
        <p:spPr>
          <a:xfrm rot="5400000">
            <a:off x="-1550679" y="2549570"/>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13"/>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3"/>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제목 및 내용"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4"/>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구역 머리글"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467916" y="2469624"/>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467916" y="6629226"/>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0" name="Google Shape;30;p5"/>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콘텐츠 2개"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6" name="Google Shape;36;p6"/>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7" name="Google Shape;37;p6"/>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비교"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72381"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72381"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3" name="Google Shape;43;p7"/>
          <p:cNvSpPr txBox="1"/>
          <p:nvPr>
            <p:ph idx="2" type="body"/>
          </p:nvPr>
        </p:nvSpPr>
        <p:spPr>
          <a:xfrm>
            <a:off x="472381"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4" name="Google Shape;44;p7"/>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5" name="Google Shape;45;p7"/>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7"/>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제목만"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빈 화면" type="blank">
  <p:cSld name="BLANK">
    <p:spTree>
      <p:nvGrpSpPr>
        <p:cNvPr id="54" name="Shape 54"/>
        <p:cNvGrpSpPr/>
        <p:nvPr/>
      </p:nvGrpSpPr>
      <p:grpSpPr>
        <a:xfrm>
          <a:off x="0" y="0"/>
          <a:ext cx="0" cy="0"/>
          <a:chOff x="0" y="0"/>
          <a:chExt cx="0" cy="0"/>
        </a:xfrm>
      </p:grpSpPr>
      <p:sp>
        <p:nvSpPr>
          <p:cNvPr id="55" name="Google Shape;55;p9"/>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9"/>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9"/>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캡션 있는 콘텐츠" type="objTx">
  <p:cSld name="OBJECT_WITH_CAPTION_TEXT">
    <p:spTree>
      <p:nvGrpSpPr>
        <p:cNvPr id="58" name="Shape 58"/>
        <p:cNvGrpSpPr/>
        <p:nvPr/>
      </p:nvGrpSpPr>
      <p:grpSpPr>
        <a:xfrm>
          <a:off x="0" y="0"/>
          <a:ext cx="0" cy="0"/>
          <a:chOff x="0" y="0"/>
          <a:chExt cx="0" cy="0"/>
        </a:xfrm>
      </p:grpSpPr>
      <p:sp>
        <p:nvSpPr>
          <p:cNvPr id="59" name="Google Shape;59;p10"/>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0"/>
          <p:cNvSpPr txBox="1"/>
          <p:nvPr>
            <p:ph idx="1" type="body"/>
          </p:nvPr>
        </p:nvSpPr>
        <p:spPr>
          <a:xfrm>
            <a:off x="2915543" y="1426283"/>
            <a:ext cx="3471863" cy="7039681"/>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10"/>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10"/>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0"/>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캡션 있는 그림" type="picTx">
  <p:cSld name="PICTURE_WITH_CAPTION_TEXT">
    <p:spTree>
      <p:nvGrpSpPr>
        <p:cNvPr id="65" name="Shape 65"/>
        <p:cNvGrpSpPr/>
        <p:nvPr/>
      </p:nvGrpSpPr>
      <p:grpSpPr>
        <a:xfrm>
          <a:off x="0" y="0"/>
          <a:ext cx="0" cy="0"/>
          <a:chOff x="0" y="0"/>
          <a:chExt cx="0" cy="0"/>
        </a:xfrm>
      </p:grpSpPr>
      <p:sp>
        <p:nvSpPr>
          <p:cNvPr id="66" name="Google Shape;66;p11"/>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1"/>
          <p:cNvSpPr/>
          <p:nvPr>
            <p:ph idx="2" type="pic"/>
          </p:nvPr>
        </p:nvSpPr>
        <p:spPr>
          <a:xfrm>
            <a:off x="2915543" y="1426283"/>
            <a:ext cx="3471863" cy="7039681"/>
          </a:xfrm>
          <a:prstGeom prst="rect">
            <a:avLst/>
          </a:prstGeom>
          <a:noFill/>
          <a:ln>
            <a:noFill/>
          </a:ln>
        </p:spPr>
      </p:sp>
      <p:sp>
        <p:nvSpPr>
          <p:cNvPr id="68" name="Google Shape;68;p11"/>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11"/>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1"/>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471488" y="527405"/>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2"/>
          <p:cNvSpPr txBox="1"/>
          <p:nvPr>
            <p:ph idx="10" type="dt"/>
          </p:nvPr>
        </p:nvSpPr>
        <p:spPr>
          <a:xfrm>
            <a:off x="471488" y="9181397"/>
            <a:ext cx="1543050" cy="52740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2271713" y="9181397"/>
            <a:ext cx="2314575" cy="527403"/>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4843463" y="9181397"/>
            <a:ext cx="1543050" cy="52740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cxnSp>
        <p:nvCxnSpPr>
          <p:cNvPr id="88" name="Google Shape;88;p1"/>
          <p:cNvCxnSpPr/>
          <p:nvPr/>
        </p:nvCxnSpPr>
        <p:spPr>
          <a:xfrm>
            <a:off x="200308" y="767153"/>
            <a:ext cx="6457384" cy="0"/>
          </a:xfrm>
          <a:prstGeom prst="straightConnector1">
            <a:avLst/>
          </a:prstGeom>
          <a:noFill/>
          <a:ln cap="flat" cmpd="sng" w="19050">
            <a:solidFill>
              <a:srgbClr val="F3F3F3"/>
            </a:solidFill>
            <a:prstDash val="solid"/>
            <a:miter lim="800000"/>
            <a:headEnd len="sm" w="sm" type="none"/>
            <a:tailEnd len="sm" w="sm" type="none"/>
          </a:ln>
        </p:spPr>
      </p:cxnSp>
      <p:sp>
        <p:nvSpPr>
          <p:cNvPr id="89" name="Google Shape;89;p1"/>
          <p:cNvSpPr txBox="1"/>
          <p:nvPr/>
        </p:nvSpPr>
        <p:spPr>
          <a:xfrm>
            <a:off x="469452" y="188600"/>
            <a:ext cx="1636800" cy="2154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i="0" lang="en-US" sz="1400" u="none" cap="none" strike="noStrike">
                <a:solidFill>
                  <a:srgbClr val="29245E"/>
                </a:solidFill>
                <a:latin typeface="Calibri"/>
                <a:ea typeface="Calibri"/>
                <a:cs typeface="Calibri"/>
                <a:sym typeface="Calibri"/>
              </a:rPr>
              <a:t>Company name</a:t>
            </a:r>
            <a:endParaRPr/>
          </a:p>
        </p:txBody>
      </p:sp>
      <p:sp>
        <p:nvSpPr>
          <p:cNvPr id="90" name="Google Shape;90;p1"/>
          <p:cNvSpPr/>
          <p:nvPr/>
        </p:nvSpPr>
        <p:spPr>
          <a:xfrm>
            <a:off x="5848350" y="171450"/>
            <a:ext cx="500199" cy="480058"/>
          </a:xfrm>
          <a:prstGeom prst="rect">
            <a:avLst/>
          </a:prstGeom>
          <a:solidFill>
            <a:schemeClr val="lt1"/>
          </a:solidFill>
          <a:ln cap="flat" cmpd="sng" w="12700">
            <a:solidFill>
              <a:srgbClr val="D8D8D8"/>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lang="en-US" sz="600">
                <a:solidFill>
                  <a:schemeClr val="dk1"/>
                </a:solidFill>
                <a:latin typeface="Calibri"/>
                <a:ea typeface="Calibri"/>
                <a:cs typeface="Calibri"/>
                <a:sym typeface="Calibri"/>
              </a:rPr>
              <a:t>Company</a:t>
            </a:r>
            <a:endParaRPr/>
          </a:p>
          <a:p>
            <a:pPr indent="0" lvl="0" marL="0" marR="0" rtl="0" algn="ctr">
              <a:spcBef>
                <a:spcPts val="0"/>
              </a:spcBef>
              <a:spcAft>
                <a:spcPts val="0"/>
              </a:spcAft>
              <a:buNone/>
            </a:pPr>
            <a:r>
              <a:rPr lang="en-US" sz="900">
                <a:solidFill>
                  <a:schemeClr val="dk1"/>
                </a:solidFill>
                <a:latin typeface="Calibri"/>
                <a:ea typeface="Calibri"/>
                <a:cs typeface="Calibri"/>
                <a:sym typeface="Calibri"/>
              </a:rPr>
              <a:t>Logo</a:t>
            </a:r>
            <a:endParaRPr sz="900">
              <a:solidFill>
                <a:schemeClr val="dk1"/>
              </a:solidFill>
              <a:latin typeface="Calibri"/>
              <a:ea typeface="Calibri"/>
              <a:cs typeface="Calibri"/>
              <a:sym typeface="Calibri"/>
            </a:endParaRPr>
          </a:p>
        </p:txBody>
      </p:sp>
      <p:sp>
        <p:nvSpPr>
          <p:cNvPr id="91" name="Google Shape;91;p1"/>
          <p:cNvSpPr txBox="1"/>
          <p:nvPr/>
        </p:nvSpPr>
        <p:spPr>
          <a:xfrm>
            <a:off x="469446" y="437606"/>
            <a:ext cx="893450" cy="215444"/>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1400">
                <a:solidFill>
                  <a:srgbClr val="595959"/>
                </a:solidFill>
                <a:latin typeface="Calibri"/>
                <a:ea typeface="Calibri"/>
                <a:cs typeface="Calibri"/>
                <a:sym typeface="Calibri"/>
              </a:rPr>
              <a:t>Catchphrase</a:t>
            </a:r>
            <a:endParaRPr/>
          </a:p>
        </p:txBody>
      </p:sp>
      <p:sp>
        <p:nvSpPr>
          <p:cNvPr id="92" name="Google Shape;92;p1"/>
          <p:cNvSpPr txBox="1"/>
          <p:nvPr/>
        </p:nvSpPr>
        <p:spPr>
          <a:xfrm>
            <a:off x="273669" y="943750"/>
            <a:ext cx="16368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Key Personnel</a:t>
            </a:r>
            <a:endParaRPr/>
          </a:p>
        </p:txBody>
      </p:sp>
      <p:sp>
        <p:nvSpPr>
          <p:cNvPr id="93" name="Google Shape;93;p1"/>
          <p:cNvSpPr txBox="1"/>
          <p:nvPr/>
        </p:nvSpPr>
        <p:spPr>
          <a:xfrm>
            <a:off x="273659" y="1190725"/>
            <a:ext cx="2032800" cy="138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Name(CEO)</a:t>
            </a:r>
            <a:endParaRPr sz="900">
              <a:solidFill>
                <a:srgbClr val="3F3F3F"/>
              </a:solidFill>
              <a:latin typeface="Calibri"/>
              <a:ea typeface="Calibri"/>
              <a:cs typeface="Calibri"/>
              <a:sym typeface="Calibri"/>
            </a:endParaRPr>
          </a:p>
        </p:txBody>
      </p:sp>
      <p:sp>
        <p:nvSpPr>
          <p:cNvPr id="94" name="Google Shape;94;p1"/>
          <p:cNvSpPr txBox="1"/>
          <p:nvPr/>
        </p:nvSpPr>
        <p:spPr>
          <a:xfrm>
            <a:off x="273675" y="1753975"/>
            <a:ext cx="2072700" cy="138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JunGeun Park (Lead, Architect) </a:t>
            </a:r>
            <a:endParaRPr sz="900">
              <a:solidFill>
                <a:srgbClr val="3F3F3F"/>
              </a:solidFill>
              <a:latin typeface="Calibri"/>
              <a:ea typeface="Calibri"/>
              <a:cs typeface="Calibri"/>
              <a:sym typeface="Calibri"/>
            </a:endParaRPr>
          </a:p>
        </p:txBody>
      </p:sp>
      <p:sp>
        <p:nvSpPr>
          <p:cNvPr id="95" name="Google Shape;95;p1"/>
          <p:cNvSpPr txBox="1"/>
          <p:nvPr/>
        </p:nvSpPr>
        <p:spPr>
          <a:xfrm>
            <a:off x="273681" y="2359580"/>
            <a:ext cx="2072683" cy="1384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Govindraj Basatwar (Head of Global Biz Dev)</a:t>
            </a:r>
            <a:endParaRPr sz="900">
              <a:solidFill>
                <a:srgbClr val="3F3F3F"/>
              </a:solidFill>
              <a:latin typeface="Calibri"/>
              <a:ea typeface="Calibri"/>
              <a:cs typeface="Calibri"/>
              <a:sym typeface="Calibri"/>
            </a:endParaRPr>
          </a:p>
        </p:txBody>
      </p:sp>
      <p:sp>
        <p:nvSpPr>
          <p:cNvPr id="96" name="Google Shape;96;p1"/>
          <p:cNvSpPr txBox="1"/>
          <p:nvPr/>
        </p:nvSpPr>
        <p:spPr>
          <a:xfrm>
            <a:off x="273671" y="3203825"/>
            <a:ext cx="16368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Funding To Date</a:t>
            </a:r>
            <a:endParaRPr/>
          </a:p>
        </p:txBody>
      </p:sp>
      <p:sp>
        <p:nvSpPr>
          <p:cNvPr id="97" name="Google Shape;97;p1"/>
          <p:cNvSpPr txBox="1"/>
          <p:nvPr/>
        </p:nvSpPr>
        <p:spPr>
          <a:xfrm>
            <a:off x="273681" y="3448489"/>
            <a:ext cx="1832666" cy="379591"/>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Intervest, Naver, Daum, KDB</a:t>
            </a:r>
            <a:endParaRPr/>
          </a:p>
          <a:p>
            <a:pPr indent="0" lvl="0" marL="0" marR="0" rtl="0" algn="l">
              <a:spcBef>
                <a:spcPts val="800"/>
              </a:spcBef>
              <a:spcAft>
                <a:spcPts val="0"/>
              </a:spcAft>
              <a:buNone/>
            </a:pPr>
            <a:r>
              <a:rPr lang="en-US" sz="900">
                <a:solidFill>
                  <a:srgbClr val="7F7F7F"/>
                </a:solidFill>
                <a:latin typeface="Calibri"/>
                <a:ea typeface="Calibri"/>
                <a:cs typeface="Calibri"/>
                <a:sym typeface="Calibri"/>
              </a:rPr>
              <a:t>6 Mil. US$ in total</a:t>
            </a:r>
            <a:endParaRPr/>
          </a:p>
        </p:txBody>
      </p:sp>
      <p:sp>
        <p:nvSpPr>
          <p:cNvPr id="98" name="Google Shape;98;p1"/>
          <p:cNvSpPr txBox="1"/>
          <p:nvPr/>
        </p:nvSpPr>
        <p:spPr>
          <a:xfrm>
            <a:off x="273670" y="7120200"/>
            <a:ext cx="19902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Key Achievements</a:t>
            </a:r>
            <a:endParaRPr/>
          </a:p>
        </p:txBody>
      </p:sp>
      <p:sp>
        <p:nvSpPr>
          <p:cNvPr id="99" name="Google Shape;99;p1"/>
          <p:cNvSpPr txBox="1"/>
          <p:nvPr/>
        </p:nvSpPr>
        <p:spPr>
          <a:xfrm>
            <a:off x="273675" y="7416575"/>
            <a:ext cx="2032800" cy="138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260+ active customers worldwide</a:t>
            </a:r>
            <a:endParaRPr sz="900">
              <a:solidFill>
                <a:srgbClr val="3F3F3F"/>
              </a:solidFill>
              <a:latin typeface="Calibri"/>
              <a:ea typeface="Calibri"/>
              <a:cs typeface="Calibri"/>
              <a:sym typeface="Calibri"/>
            </a:endParaRPr>
          </a:p>
        </p:txBody>
      </p:sp>
      <p:sp>
        <p:nvSpPr>
          <p:cNvPr id="100" name="Google Shape;100;p1"/>
          <p:cNvSpPr txBox="1"/>
          <p:nvPr/>
        </p:nvSpPr>
        <p:spPr>
          <a:xfrm>
            <a:off x="273672" y="8086925"/>
            <a:ext cx="1938300" cy="138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ARR 4.3M$ achieved in 2022</a:t>
            </a:r>
            <a:endParaRPr sz="900">
              <a:solidFill>
                <a:srgbClr val="3F3F3F"/>
              </a:solidFill>
              <a:latin typeface="Calibri"/>
              <a:ea typeface="Calibri"/>
              <a:cs typeface="Calibri"/>
              <a:sym typeface="Calibri"/>
            </a:endParaRPr>
          </a:p>
        </p:txBody>
      </p:sp>
      <p:sp>
        <p:nvSpPr>
          <p:cNvPr id="101" name="Google Shape;101;p1"/>
          <p:cNvSpPr txBox="1"/>
          <p:nvPr/>
        </p:nvSpPr>
        <p:spPr>
          <a:xfrm>
            <a:off x="273669" y="8766775"/>
            <a:ext cx="1903800" cy="138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3F3F3F"/>
                </a:solidFill>
                <a:latin typeface="Calibri"/>
                <a:ea typeface="Calibri"/>
                <a:cs typeface="Calibri"/>
                <a:sym typeface="Calibri"/>
              </a:rPr>
              <a:t>Reference customers</a:t>
            </a:r>
            <a:endParaRPr sz="900">
              <a:solidFill>
                <a:srgbClr val="3F3F3F"/>
              </a:solidFill>
              <a:latin typeface="Calibri"/>
              <a:ea typeface="Calibri"/>
              <a:cs typeface="Calibri"/>
              <a:sym typeface="Calibri"/>
            </a:endParaRPr>
          </a:p>
        </p:txBody>
      </p:sp>
      <p:sp>
        <p:nvSpPr>
          <p:cNvPr id="102" name="Google Shape;102;p1"/>
          <p:cNvSpPr txBox="1"/>
          <p:nvPr/>
        </p:nvSpPr>
        <p:spPr>
          <a:xfrm>
            <a:off x="2640379" y="943750"/>
            <a:ext cx="15741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Problem</a:t>
            </a:r>
            <a:endParaRPr/>
          </a:p>
        </p:txBody>
      </p:sp>
      <p:sp>
        <p:nvSpPr>
          <p:cNvPr id="103" name="Google Shape;103;p1"/>
          <p:cNvSpPr txBox="1"/>
          <p:nvPr/>
        </p:nvSpPr>
        <p:spPr>
          <a:xfrm>
            <a:off x="273681" y="1332404"/>
            <a:ext cx="2032929" cy="2769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Founder &amp; CEO. 20+yrs experience in the security industry </a:t>
            </a:r>
            <a:endParaRPr sz="900">
              <a:solidFill>
                <a:srgbClr val="7F7F7F"/>
              </a:solidFill>
              <a:latin typeface="Calibri"/>
              <a:ea typeface="Calibri"/>
              <a:cs typeface="Calibri"/>
              <a:sym typeface="Calibri"/>
            </a:endParaRPr>
          </a:p>
        </p:txBody>
      </p:sp>
      <p:sp>
        <p:nvSpPr>
          <p:cNvPr id="104" name="Google Shape;104;p1"/>
          <p:cNvSpPr txBox="1"/>
          <p:nvPr/>
        </p:nvSpPr>
        <p:spPr>
          <a:xfrm>
            <a:off x="273681" y="1889112"/>
            <a:ext cx="2032929" cy="2769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Postech, BA</a:t>
            </a:r>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25yrs experience in R&amp;D</a:t>
            </a:r>
            <a:endParaRPr/>
          </a:p>
        </p:txBody>
      </p:sp>
      <p:sp>
        <p:nvSpPr>
          <p:cNvPr id="105" name="Google Shape;105;p1"/>
          <p:cNvSpPr txBox="1"/>
          <p:nvPr/>
        </p:nvSpPr>
        <p:spPr>
          <a:xfrm>
            <a:off x="273681" y="2659696"/>
            <a:ext cx="2032800" cy="2772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12+ years of Global biz dev.</a:t>
            </a:r>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Managing Director of India Office</a:t>
            </a:r>
            <a:endParaRPr/>
          </a:p>
        </p:txBody>
      </p:sp>
      <p:sp>
        <p:nvSpPr>
          <p:cNvPr id="106" name="Google Shape;106;p1"/>
          <p:cNvSpPr txBox="1"/>
          <p:nvPr/>
        </p:nvSpPr>
        <p:spPr>
          <a:xfrm>
            <a:off x="2640373" y="1207167"/>
            <a:ext cx="3943946" cy="1661993"/>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Studies by a Research found that 56% of iOS mobile apps were vulnerable to hacks, and 100% of Android apps. Robust enough solutions are expensive, have a high learning curve, and require to be implemented while the applications are being developed, making it impossible for mass adoption in the mobile gaming industry especially. </a:t>
            </a:r>
            <a:endParaRPr/>
          </a:p>
          <a:p>
            <a:pPr indent="0" lvl="0" marL="0" marR="0" rtl="0" algn="l">
              <a:spcBef>
                <a:spcPts val="0"/>
              </a:spcBef>
              <a:spcAft>
                <a:spcPts val="0"/>
              </a:spcAft>
              <a:buNone/>
            </a:pPr>
            <a:r>
              <a:t/>
            </a:r>
            <a:endParaRPr sz="900">
              <a:solidFill>
                <a:srgbClr val="7F7F7F"/>
              </a:solidFill>
              <a:latin typeface="Calibri"/>
              <a:ea typeface="Calibri"/>
              <a:cs typeface="Calibri"/>
              <a:sym typeface="Calibri"/>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OTT services are growing fast but the threats by contents hacking and AD attached illegal distributions are getting increased. Security stacks to prevent contents hacking over multiple service windows are pretty complicated for the incorporation. </a:t>
            </a:r>
            <a:endParaRPr/>
          </a:p>
          <a:p>
            <a:pPr indent="0" lvl="0" marL="0" marR="0" rtl="0" algn="l">
              <a:spcBef>
                <a:spcPts val="0"/>
              </a:spcBef>
              <a:spcAft>
                <a:spcPts val="0"/>
              </a:spcAft>
              <a:buNone/>
            </a:pPr>
            <a:r>
              <a:t/>
            </a:r>
            <a:endParaRPr sz="900">
              <a:solidFill>
                <a:srgbClr val="7F7F7F"/>
              </a:solidFill>
              <a:latin typeface="Calibri"/>
              <a:ea typeface="Calibri"/>
              <a:cs typeface="Calibri"/>
              <a:sym typeface="Calibri"/>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The industry needs an easy, affordable, pre-integrated SaaS service to save the time of incorporation/deployment and made everything easy to go with. </a:t>
            </a:r>
            <a:endParaRPr/>
          </a:p>
        </p:txBody>
      </p:sp>
      <p:sp>
        <p:nvSpPr>
          <p:cNvPr id="107" name="Google Shape;107;p1"/>
          <p:cNvSpPr txBox="1"/>
          <p:nvPr/>
        </p:nvSpPr>
        <p:spPr>
          <a:xfrm>
            <a:off x="2640379" y="3197525"/>
            <a:ext cx="14667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Solution</a:t>
            </a:r>
            <a:endParaRPr/>
          </a:p>
        </p:txBody>
      </p:sp>
      <p:sp>
        <p:nvSpPr>
          <p:cNvPr id="108" name="Google Shape;108;p1"/>
          <p:cNvSpPr txBox="1"/>
          <p:nvPr/>
        </p:nvSpPr>
        <p:spPr>
          <a:xfrm>
            <a:off x="2640376" y="5233850"/>
            <a:ext cx="23463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Competitive Landscape</a:t>
            </a:r>
            <a:endParaRPr/>
          </a:p>
        </p:txBody>
      </p:sp>
      <p:sp>
        <p:nvSpPr>
          <p:cNvPr id="109" name="Google Shape;109;p1"/>
          <p:cNvSpPr txBox="1"/>
          <p:nvPr/>
        </p:nvSpPr>
        <p:spPr>
          <a:xfrm>
            <a:off x="2640373" y="5497261"/>
            <a:ext cx="3945600" cy="553998"/>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App protection </a:t>
            </a:r>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Verimatix, Irdeto, Appdome, Promon, GuardSquare</a:t>
            </a:r>
            <a:endParaRPr b="0" i="0" sz="900" u="none" cap="none" strike="noStrike">
              <a:solidFill>
                <a:srgbClr val="7F7F7F"/>
              </a:solidFill>
              <a:latin typeface="Calibri"/>
              <a:ea typeface="Calibri"/>
              <a:cs typeface="Calibri"/>
              <a:sym typeface="Calibri"/>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Contents security </a:t>
            </a:r>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Verimatrix, Irdeto, Nagra, CastLab, Axinom, BuyDRM </a:t>
            </a:r>
            <a:endParaRPr/>
          </a:p>
        </p:txBody>
      </p:sp>
      <p:sp>
        <p:nvSpPr>
          <p:cNvPr id="110" name="Google Shape;110;p1"/>
          <p:cNvSpPr txBox="1"/>
          <p:nvPr/>
        </p:nvSpPr>
        <p:spPr>
          <a:xfrm>
            <a:off x="2640378" y="6696500"/>
            <a:ext cx="23463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Revenue Model</a:t>
            </a:r>
            <a:endParaRPr/>
          </a:p>
        </p:txBody>
      </p:sp>
      <p:sp>
        <p:nvSpPr>
          <p:cNvPr id="111" name="Google Shape;111;p1"/>
          <p:cNvSpPr txBox="1"/>
          <p:nvPr/>
        </p:nvSpPr>
        <p:spPr>
          <a:xfrm>
            <a:off x="2640373" y="6959894"/>
            <a:ext cx="3945600" cy="276999"/>
          </a:xfrm>
          <a:prstGeom prst="rect">
            <a:avLst/>
          </a:prstGeom>
          <a:noFill/>
          <a:ln>
            <a:noFill/>
          </a:ln>
        </p:spPr>
        <p:txBody>
          <a:bodyPr anchorCtr="0" anchor="t" bIns="0" lIns="0" spcFirstLastPara="1" rIns="0" wrap="square" tIns="0">
            <a:spAutoFit/>
          </a:bodyPr>
          <a:lstStyle/>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 pay as you go (monthly active device)</a:t>
            </a:r>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 pay as you go (monthly active user)</a:t>
            </a:r>
            <a:endParaRPr/>
          </a:p>
        </p:txBody>
      </p:sp>
      <p:sp>
        <p:nvSpPr>
          <p:cNvPr id="112" name="Google Shape;112;p1"/>
          <p:cNvSpPr txBox="1"/>
          <p:nvPr/>
        </p:nvSpPr>
        <p:spPr>
          <a:xfrm>
            <a:off x="2640377" y="7795550"/>
            <a:ext cx="21993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rPr>
              <a:t>Financial Projection</a:t>
            </a:r>
            <a:endParaRPr/>
          </a:p>
        </p:txBody>
      </p:sp>
      <p:sp>
        <p:nvSpPr>
          <p:cNvPr id="113" name="Google Shape;113;p1"/>
          <p:cNvSpPr txBox="1"/>
          <p:nvPr/>
        </p:nvSpPr>
        <p:spPr>
          <a:xfrm>
            <a:off x="5652950" y="7898450"/>
            <a:ext cx="893400" cy="123000"/>
          </a:xfrm>
          <a:prstGeom prst="rect">
            <a:avLst/>
          </a:prstGeom>
          <a:noFill/>
          <a:ln>
            <a:noFill/>
          </a:ln>
        </p:spPr>
        <p:txBody>
          <a:bodyPr anchorCtr="0" anchor="t" bIns="0" lIns="0" spcFirstLastPara="1" rIns="0" wrap="square" tIns="0">
            <a:spAutoFit/>
          </a:bodyPr>
          <a:lstStyle/>
          <a:p>
            <a:pPr indent="0" lvl="0" marL="0" marR="0" rtl="0" algn="r">
              <a:spcBef>
                <a:spcPts val="0"/>
              </a:spcBef>
              <a:spcAft>
                <a:spcPts val="0"/>
              </a:spcAft>
              <a:buNone/>
            </a:pPr>
            <a:r>
              <a:rPr lang="en-US" sz="800">
                <a:solidFill>
                  <a:srgbClr val="1F1D55"/>
                </a:solidFill>
                <a:latin typeface="Calibri"/>
                <a:ea typeface="Calibri"/>
                <a:cs typeface="Calibri"/>
                <a:sym typeface="Calibri"/>
              </a:rPr>
              <a:t>(Unit: Mil. USD)</a:t>
            </a:r>
            <a:endParaRPr/>
          </a:p>
        </p:txBody>
      </p:sp>
      <p:sp>
        <p:nvSpPr>
          <p:cNvPr id="114" name="Google Shape;114;p1"/>
          <p:cNvSpPr txBox="1"/>
          <p:nvPr/>
        </p:nvSpPr>
        <p:spPr>
          <a:xfrm>
            <a:off x="2640373" y="3458909"/>
            <a:ext cx="3945600" cy="1246495"/>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End to end security suit protects audio/video contents and mobile app</a:t>
            </a:r>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Robust security for most business domains</a:t>
            </a:r>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Easy to use</a:t>
            </a:r>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AppSealing: No coding needed</a:t>
            </a:r>
            <a:endParaRPr b="0" i="0" sz="900" u="none" cap="none" strike="noStrike">
              <a:solidFill>
                <a:srgbClr val="7F7F7F"/>
              </a:solidFill>
              <a:latin typeface="Calibri"/>
              <a:ea typeface="Calibri"/>
              <a:cs typeface="Calibri"/>
              <a:sym typeface="Calibri"/>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PallyCon: Simple API Integration</a:t>
            </a:r>
            <a:endParaRPr b="0" i="0" sz="900" u="none" cap="none" strike="noStrike">
              <a:solidFill>
                <a:srgbClr val="7F7F7F"/>
              </a:solidFill>
              <a:latin typeface="Calibri"/>
              <a:ea typeface="Calibri"/>
              <a:cs typeface="Calibri"/>
              <a:sym typeface="Calibri"/>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Fast to implement:</a:t>
            </a:r>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Less than 10 mins</a:t>
            </a:r>
            <a:endParaRPr/>
          </a:p>
          <a:p>
            <a:pPr indent="-171450" lvl="1" marL="628650" marR="0" rtl="0" algn="l">
              <a:spcBef>
                <a:spcPts val="0"/>
              </a:spcBef>
              <a:spcAft>
                <a:spcPts val="0"/>
              </a:spcAft>
              <a:buClr>
                <a:srgbClr val="7F7F7F"/>
              </a:buClr>
              <a:buSzPts val="900"/>
              <a:buFont typeface="Arial"/>
              <a:buChar char="•"/>
            </a:pPr>
            <a:r>
              <a:rPr b="0" i="0" lang="en-US" sz="900" u="none" cap="none" strike="noStrike">
                <a:solidFill>
                  <a:srgbClr val="7F7F7F"/>
                </a:solidFill>
                <a:latin typeface="Calibri"/>
                <a:ea typeface="Calibri"/>
                <a:cs typeface="Calibri"/>
                <a:sym typeface="Calibri"/>
              </a:rPr>
              <a:t>Simple API integration and testing</a:t>
            </a:r>
            <a:endParaRPr b="0" i="0" sz="900" u="none" cap="none" strike="noStrike">
              <a:solidFill>
                <a:srgbClr val="7F7F7F"/>
              </a:solidFill>
              <a:latin typeface="Calibri"/>
              <a:ea typeface="Calibri"/>
              <a:cs typeface="Calibri"/>
              <a:sym typeface="Calibri"/>
            </a:endParaRPr>
          </a:p>
          <a:p>
            <a:pPr indent="-171450" lvl="0" marL="171450" marR="0" rtl="0" algn="l">
              <a:spcBef>
                <a:spcPts val="0"/>
              </a:spcBef>
              <a:spcAft>
                <a:spcPts val="0"/>
              </a:spcAft>
              <a:buClr>
                <a:srgbClr val="7F7F7F"/>
              </a:buClr>
              <a:buSzPts val="900"/>
              <a:buFont typeface="Noto Sans Symbols"/>
              <a:buChar char="●"/>
            </a:pPr>
            <a:r>
              <a:rPr lang="en-US" sz="900">
                <a:solidFill>
                  <a:srgbClr val="7F7F7F"/>
                </a:solidFill>
                <a:latin typeface="Calibri"/>
                <a:ea typeface="Calibri"/>
                <a:cs typeface="Calibri"/>
                <a:sym typeface="Calibri"/>
              </a:rPr>
              <a:t>Affordable: pay-per use pricing covers small tier to Enterprise tier</a:t>
            </a:r>
            <a:endParaRPr/>
          </a:p>
        </p:txBody>
      </p:sp>
      <p:sp>
        <p:nvSpPr>
          <p:cNvPr id="115" name="Google Shape;115;p1"/>
          <p:cNvSpPr txBox="1"/>
          <p:nvPr/>
        </p:nvSpPr>
        <p:spPr>
          <a:xfrm>
            <a:off x="878877" y="9641500"/>
            <a:ext cx="5000700" cy="230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900">
                <a:solidFill>
                  <a:srgbClr val="A5A5A5"/>
                </a:solidFill>
                <a:latin typeface="Calibri"/>
                <a:ea typeface="Calibri"/>
                <a:cs typeface="Calibri"/>
                <a:sym typeface="Calibri"/>
              </a:rPr>
              <a:t>Company name        |        Company Address       |        E-Mail        |      Company URL</a:t>
            </a:r>
            <a:endParaRPr sz="900">
              <a:solidFill>
                <a:srgbClr val="A5A5A5"/>
              </a:solidFill>
              <a:latin typeface="Calibri"/>
              <a:ea typeface="Calibri"/>
              <a:cs typeface="Calibri"/>
              <a:sym typeface="Calibri"/>
            </a:endParaRPr>
          </a:p>
        </p:txBody>
      </p:sp>
      <p:sp>
        <p:nvSpPr>
          <p:cNvPr id="116" name="Google Shape;116;p1"/>
          <p:cNvSpPr txBox="1"/>
          <p:nvPr/>
        </p:nvSpPr>
        <p:spPr>
          <a:xfrm>
            <a:off x="273681" y="4181718"/>
            <a:ext cx="1507019"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1200">
                <a:solidFill>
                  <a:srgbClr val="1F1D55"/>
                </a:solidFill>
                <a:latin typeface="Calibri"/>
                <a:ea typeface="Calibri"/>
                <a:cs typeface="Calibri"/>
                <a:sym typeface="Calibri"/>
                <a:extLst>
                  <a:ext uri="http://customooxmlschemas.google.com/">
                    <go:slidesCustomData xmlns:go="http://customooxmlschemas.google.com/" textRoundtripDataId="0"/>
                  </a:ext>
                </a:extLst>
              </a:rPr>
              <a:t>________ Summary</a:t>
            </a:r>
            <a:endParaRPr/>
          </a:p>
        </p:txBody>
      </p:sp>
      <p:sp>
        <p:nvSpPr>
          <p:cNvPr id="117" name="Google Shape;117;p1"/>
          <p:cNvSpPr txBox="1"/>
          <p:nvPr/>
        </p:nvSpPr>
        <p:spPr>
          <a:xfrm>
            <a:off x="273682" y="4432485"/>
            <a:ext cx="2072700" cy="2493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u="sng">
                <a:solidFill>
                  <a:srgbClr val="7F7F7F"/>
                </a:solidFill>
                <a:latin typeface="Calibri"/>
                <a:ea typeface="Calibri"/>
                <a:cs typeface="Calibri"/>
                <a:sym typeface="Calibri"/>
              </a:rPr>
              <a:t>       __ </a:t>
            </a:r>
            <a:r>
              <a:rPr lang="en-US" sz="900">
                <a:solidFill>
                  <a:srgbClr val="7F7F7F"/>
                </a:solidFill>
                <a:latin typeface="Calibri"/>
                <a:ea typeface="Calibri"/>
                <a:cs typeface="Calibri"/>
                <a:sym typeface="Calibri"/>
              </a:rPr>
              <a:t> provides security as a service for content protection and mobile app protection, Headquarter in Korea, office in Mumbai/Bangalore, San Jose </a:t>
            </a:r>
            <a:endParaRPr/>
          </a:p>
          <a:p>
            <a:pPr indent="0" lvl="0" marL="0" marR="0" rtl="0" algn="l">
              <a:spcBef>
                <a:spcPts val="0"/>
              </a:spcBef>
              <a:spcAft>
                <a:spcPts val="0"/>
              </a:spcAft>
              <a:buNone/>
            </a:pPr>
            <a:r>
              <a:t/>
            </a:r>
            <a:endParaRPr sz="900">
              <a:solidFill>
                <a:srgbClr val="7F7F7F"/>
              </a:solidFill>
              <a:latin typeface="Calibri"/>
              <a:ea typeface="Calibri"/>
              <a:cs typeface="Calibri"/>
              <a:sym typeface="Calibri"/>
            </a:endParaRPr>
          </a:p>
          <a:p>
            <a:pPr indent="0" lvl="0" marL="0" marR="0" rtl="0" algn="l">
              <a:spcBef>
                <a:spcPts val="0"/>
              </a:spcBef>
              <a:spcAft>
                <a:spcPts val="0"/>
              </a:spcAft>
              <a:buNone/>
            </a:pPr>
            <a:r>
              <a:rPr lang="en-US" sz="900" u="sng">
                <a:solidFill>
                  <a:srgbClr val="7F7F7F"/>
                </a:solidFill>
                <a:latin typeface="Calibri"/>
                <a:ea typeface="Calibri"/>
                <a:cs typeface="Calibri"/>
                <a:sym typeface="Calibri"/>
              </a:rPr>
              <a:t>       </a:t>
            </a:r>
            <a:r>
              <a:rPr lang="en-US" sz="900">
                <a:solidFill>
                  <a:srgbClr val="7F7F7F"/>
                </a:solidFill>
                <a:latin typeface="Calibri"/>
                <a:ea typeface="Calibri"/>
                <a:cs typeface="Calibri"/>
                <a:sym typeface="Calibri"/>
              </a:rPr>
              <a:t>contents security SaaS provides easy to integrate Multi-DRM APIs and Forensic watermarking service in a single workflow and it has pre-integrated with most of the technologies being used by the contents service providers such as transcoding, CDN, mobile players, etc.</a:t>
            </a:r>
            <a:endParaRPr/>
          </a:p>
          <a:p>
            <a:pPr indent="0" lvl="0" marL="0" marR="0" rtl="0" algn="l">
              <a:spcBef>
                <a:spcPts val="0"/>
              </a:spcBef>
              <a:spcAft>
                <a:spcPts val="0"/>
              </a:spcAft>
              <a:buNone/>
            </a:pPr>
            <a:r>
              <a:t/>
            </a:r>
            <a:endParaRPr sz="900">
              <a:solidFill>
                <a:srgbClr val="7F7F7F"/>
              </a:solidFill>
              <a:latin typeface="Calibri"/>
              <a:ea typeface="Calibri"/>
              <a:cs typeface="Calibri"/>
              <a:sym typeface="Calibri"/>
            </a:endParaRPr>
          </a:p>
          <a:p>
            <a:pPr indent="0" lvl="0" marL="0" marR="0" rtl="0" algn="l">
              <a:spcBef>
                <a:spcPts val="0"/>
              </a:spcBef>
              <a:spcAft>
                <a:spcPts val="0"/>
              </a:spcAft>
              <a:buNone/>
            </a:pPr>
            <a:r>
              <a:rPr lang="en-US" sz="900" u="sng">
                <a:solidFill>
                  <a:srgbClr val="7F7F7F"/>
                </a:solidFill>
                <a:latin typeface="Calibri"/>
                <a:ea typeface="Calibri"/>
                <a:cs typeface="Calibri"/>
                <a:sym typeface="Calibri"/>
              </a:rPr>
              <a:t> __ </a:t>
            </a:r>
            <a:r>
              <a:rPr lang="en-US" sz="900">
                <a:solidFill>
                  <a:srgbClr val="7F7F7F"/>
                </a:solidFill>
                <a:latin typeface="Calibri"/>
                <a:ea typeface="Calibri"/>
                <a:cs typeface="Calibri"/>
                <a:sym typeface="Calibri"/>
              </a:rPr>
              <a:t> provides security as a service for content protection and mobile app protection, Headquarter in Korea, office in Mumbai/Bangalore, San Jose </a:t>
            </a:r>
            <a:endParaRPr sz="900">
              <a:solidFill>
                <a:srgbClr val="7F7F7F"/>
              </a:solidFill>
              <a:latin typeface="Calibri"/>
              <a:ea typeface="Calibri"/>
              <a:cs typeface="Calibri"/>
              <a:sym typeface="Calibri"/>
            </a:endParaRPr>
          </a:p>
        </p:txBody>
      </p:sp>
      <p:sp>
        <p:nvSpPr>
          <p:cNvPr id="118" name="Google Shape;118;p1"/>
          <p:cNvSpPr txBox="1"/>
          <p:nvPr/>
        </p:nvSpPr>
        <p:spPr>
          <a:xfrm>
            <a:off x="273681" y="7557651"/>
            <a:ext cx="2032929" cy="2769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15+ years of international financial</a:t>
            </a:r>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leadership</a:t>
            </a:r>
            <a:endParaRPr/>
          </a:p>
        </p:txBody>
      </p:sp>
      <p:sp>
        <p:nvSpPr>
          <p:cNvPr id="119" name="Google Shape;119;p1"/>
          <p:cNvSpPr txBox="1"/>
          <p:nvPr/>
        </p:nvSpPr>
        <p:spPr>
          <a:xfrm>
            <a:off x="273681" y="8245484"/>
            <a:ext cx="2032929" cy="2769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15+ years of international financial</a:t>
            </a:r>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leadership</a:t>
            </a:r>
            <a:endParaRPr/>
          </a:p>
        </p:txBody>
      </p:sp>
      <p:sp>
        <p:nvSpPr>
          <p:cNvPr id="120" name="Google Shape;120;p1"/>
          <p:cNvSpPr txBox="1"/>
          <p:nvPr/>
        </p:nvSpPr>
        <p:spPr>
          <a:xfrm>
            <a:off x="273681" y="8939479"/>
            <a:ext cx="2032929" cy="27699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900">
                <a:solidFill>
                  <a:srgbClr val="7F7F7F"/>
                </a:solidFill>
                <a:latin typeface="Calibri"/>
                <a:ea typeface="Calibri"/>
                <a:cs typeface="Calibri"/>
                <a:sym typeface="Calibri"/>
              </a:rPr>
              <a:t>15+ years of international financial</a:t>
            </a:r>
            <a:endParaRPr/>
          </a:p>
          <a:p>
            <a:pPr indent="0" lvl="0" marL="0" marR="0" rtl="0" algn="l">
              <a:spcBef>
                <a:spcPts val="0"/>
              </a:spcBef>
              <a:spcAft>
                <a:spcPts val="0"/>
              </a:spcAft>
              <a:buNone/>
            </a:pPr>
            <a:r>
              <a:rPr lang="en-US" sz="900">
                <a:solidFill>
                  <a:srgbClr val="7F7F7F"/>
                </a:solidFill>
                <a:latin typeface="Calibri"/>
                <a:ea typeface="Calibri"/>
                <a:cs typeface="Calibri"/>
                <a:sym typeface="Calibri"/>
              </a:rPr>
              <a:t>leadership</a:t>
            </a:r>
            <a:endParaRPr/>
          </a:p>
        </p:txBody>
      </p:sp>
      <p:graphicFrame>
        <p:nvGraphicFramePr>
          <p:cNvPr id="121" name="Google Shape;121;p1"/>
          <p:cNvGraphicFramePr/>
          <p:nvPr/>
        </p:nvGraphicFramePr>
        <p:xfrm>
          <a:off x="2640373" y="8061098"/>
          <a:ext cx="3000000" cy="3000000"/>
        </p:xfrm>
        <a:graphic>
          <a:graphicData uri="http://schemas.openxmlformats.org/drawingml/2006/table">
            <a:tbl>
              <a:tblPr bandRow="1" firstRow="1">
                <a:noFill/>
                <a:tableStyleId>{EDE8E26B-5B3B-4209-AC0A-353857C61970}</a:tableStyleId>
              </a:tblPr>
              <a:tblGrid>
                <a:gridCol w="648825"/>
                <a:gridCol w="549950"/>
                <a:gridCol w="549950"/>
                <a:gridCol w="549950"/>
                <a:gridCol w="549950"/>
                <a:gridCol w="549950"/>
                <a:gridCol w="549950"/>
              </a:tblGrid>
              <a:tr h="301125">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Year</a:t>
                      </a:r>
                      <a:endParaRPr/>
                    </a:p>
                  </a:txBody>
                  <a:tcPr marT="45725" marB="45725" marR="91450" marL="91450" anchor="ctr"/>
                </a:tc>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2023</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2024(E)</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2025(E)</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700"/>
                        <a:buFont typeface="Calibri"/>
                        <a:buNone/>
                      </a:pPr>
                      <a:r>
                        <a:rPr lang="en-US" sz="700" u="none" cap="none" strike="noStrike">
                          <a:latin typeface="Calibri"/>
                          <a:ea typeface="Calibri"/>
                          <a:cs typeface="Calibri"/>
                          <a:sym typeface="Calibri"/>
                        </a:rPr>
                        <a:t>2026(E)</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700"/>
                        <a:buFont typeface="Calibri"/>
                        <a:buNone/>
                      </a:pPr>
                      <a:r>
                        <a:rPr lang="en-US" sz="700" u="none" cap="none" strike="noStrike">
                          <a:latin typeface="Calibri"/>
                          <a:ea typeface="Calibri"/>
                          <a:cs typeface="Calibri"/>
                          <a:sym typeface="Calibri"/>
                        </a:rPr>
                        <a:t>2027(E)</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lnSpc>
                          <a:spcPct val="100000"/>
                        </a:lnSpc>
                        <a:spcBef>
                          <a:spcPts val="0"/>
                        </a:spcBef>
                        <a:spcAft>
                          <a:spcPts val="0"/>
                        </a:spcAft>
                        <a:buClr>
                          <a:schemeClr val="dk1"/>
                        </a:buClr>
                        <a:buSzPts val="700"/>
                        <a:buFont typeface="Calibri"/>
                        <a:buNone/>
                      </a:pPr>
                      <a:r>
                        <a:rPr lang="en-US" sz="700" u="none" cap="none" strike="noStrike">
                          <a:latin typeface="Calibri"/>
                          <a:ea typeface="Calibri"/>
                          <a:cs typeface="Calibri"/>
                          <a:sym typeface="Calibri"/>
                        </a:rPr>
                        <a:t>2028(E)</a:t>
                      </a:r>
                      <a:endParaRPr sz="700" u="none" cap="none" strike="noStrike">
                        <a:latin typeface="Calibri"/>
                        <a:ea typeface="Calibri"/>
                        <a:cs typeface="Calibri"/>
                        <a:sym typeface="Calibri"/>
                      </a:endParaRPr>
                    </a:p>
                  </a:txBody>
                  <a:tcPr marT="45725" marB="45725" marR="91450" marL="91450" anchor="ctr"/>
                </a:tc>
              </a:tr>
              <a:tr h="245625">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Product 1</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r>
              <a:tr h="245625">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Product 2</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r>
              <a:tr h="245625">
                <a:tc>
                  <a:txBody>
                    <a:bodyPr/>
                    <a:lstStyle/>
                    <a:p>
                      <a:pPr indent="0" lvl="0" marL="0" marR="0" rtl="0" algn="ctr">
                        <a:lnSpc>
                          <a:spcPct val="70000"/>
                        </a:lnSpc>
                        <a:spcBef>
                          <a:spcPts val="0"/>
                        </a:spcBef>
                        <a:spcAft>
                          <a:spcPts val="0"/>
                        </a:spcAft>
                        <a:buNone/>
                      </a:pPr>
                      <a:r>
                        <a:rPr lang="en-US" sz="700" u="none" cap="none" strike="noStrike">
                          <a:latin typeface="Calibri"/>
                          <a:ea typeface="Calibri"/>
                          <a:cs typeface="Calibri"/>
                          <a:sym typeface="Calibri"/>
                        </a:rPr>
                        <a:t># of</a:t>
                      </a:r>
                      <a:endParaRPr/>
                    </a:p>
                    <a:p>
                      <a:pPr indent="0" lvl="0" marL="0" marR="0" rtl="0" algn="ctr">
                        <a:lnSpc>
                          <a:spcPct val="70000"/>
                        </a:lnSpc>
                        <a:spcBef>
                          <a:spcPts val="0"/>
                        </a:spcBef>
                        <a:spcAft>
                          <a:spcPts val="0"/>
                        </a:spcAft>
                        <a:buNone/>
                      </a:pPr>
                      <a:r>
                        <a:rPr lang="en-US" sz="700" u="none" cap="none" strike="noStrike">
                          <a:latin typeface="Calibri"/>
                          <a:ea typeface="Calibri"/>
                          <a:cs typeface="Calibri"/>
                          <a:sym typeface="Calibri"/>
                        </a:rPr>
                        <a:t>Customers</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r>
              <a:tr h="245625">
                <a:tc>
                  <a:txBody>
                    <a:bodyPr/>
                    <a:lstStyle/>
                    <a:p>
                      <a:pPr indent="0" lvl="0" marL="0" marR="0" rtl="0" algn="ctr">
                        <a:spcBef>
                          <a:spcPts val="0"/>
                        </a:spcBef>
                        <a:spcAft>
                          <a:spcPts val="0"/>
                        </a:spcAft>
                        <a:buNone/>
                      </a:pPr>
                      <a:r>
                        <a:rPr lang="en-US" sz="700" u="none" cap="none" strike="noStrike">
                          <a:latin typeface="Calibri"/>
                          <a:ea typeface="Calibri"/>
                          <a:cs typeface="Calibri"/>
                          <a:sym typeface="Calibri"/>
                        </a:rPr>
                        <a:t>ARR</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c>
                  <a:txBody>
                    <a:bodyPr/>
                    <a:lstStyle/>
                    <a:p>
                      <a:pPr indent="0" lvl="0" marL="0" marR="0" rtl="0" algn="ctr">
                        <a:spcBef>
                          <a:spcPts val="0"/>
                        </a:spcBef>
                        <a:spcAft>
                          <a:spcPts val="0"/>
                        </a:spcAft>
                        <a:buNone/>
                      </a:pPr>
                      <a:r>
                        <a:t/>
                      </a:r>
                      <a:endParaRPr sz="700" u="none" cap="none" strike="noStrike">
                        <a:latin typeface="Calibri"/>
                        <a:ea typeface="Calibri"/>
                        <a:cs typeface="Calibri"/>
                        <a:sym typeface="Calibri"/>
                      </a:endParaRPr>
                    </a:p>
                  </a:txBody>
                  <a:tcPr marT="45725" marB="45725" marR="91450" marL="91450" anchor="ct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테마">
  <a:themeElements>
    <a:clrScheme name="Office 테마">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테마">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2024-08-29T17:45:56Z</dcterms:created>
  <dc:creator>Woobin Song</dc:creator>
</cp:coreProperties>
</file>